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4622" r:id="rId3"/>
    <p:sldId id="4646" r:id="rId5"/>
    <p:sldId id="4647" r:id="rId6"/>
    <p:sldId id="4855" r:id="rId7"/>
    <p:sldId id="4859" r:id="rId8"/>
    <p:sldId id="4860" r:id="rId9"/>
    <p:sldId id="4861" r:id="rId10"/>
    <p:sldId id="4920" r:id="rId11"/>
    <p:sldId id="4921" r:id="rId12"/>
    <p:sldId id="4922" r:id="rId13"/>
    <p:sldId id="4851" r:id="rId14"/>
    <p:sldId id="4852" r:id="rId15"/>
    <p:sldId id="4869" r:id="rId16"/>
    <p:sldId id="4867" r:id="rId17"/>
    <p:sldId id="4908" r:id="rId18"/>
    <p:sldId id="4868" r:id="rId19"/>
    <p:sldId id="4853" r:id="rId20"/>
    <p:sldId id="4854" r:id="rId21"/>
    <p:sldId id="4862" r:id="rId22"/>
    <p:sldId id="4864" r:id="rId23"/>
    <p:sldId id="4865" r:id="rId24"/>
    <p:sldId id="4870" r:id="rId25"/>
    <p:sldId id="4907" r:id="rId26"/>
    <p:sldId id="4856" r:id="rId27"/>
    <p:sldId id="4858" r:id="rId28"/>
    <p:sldId id="4939" r:id="rId29"/>
    <p:sldId id="4669" r:id="rId30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66CA3"/>
    <a:srgbClr val="10517A"/>
    <a:srgbClr val="19B7F4"/>
    <a:srgbClr val="4BC1DD"/>
    <a:srgbClr val="EE9167"/>
    <a:srgbClr val="C00000"/>
    <a:srgbClr val="D14E5B"/>
    <a:srgbClr val="CA8F45"/>
    <a:srgbClr val="58A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9516" autoAdjust="0"/>
  </p:normalViewPr>
  <p:slideViewPr>
    <p:cSldViewPr>
      <p:cViewPr varScale="1">
        <p:scale>
          <a:sx n="104" d="100"/>
          <a:sy n="104" d="100"/>
        </p:scale>
        <p:origin x="-552" y="-96"/>
      </p:cViewPr>
      <p:guideLst>
        <p:guide orient="horz" pos="302"/>
        <p:guide orient="horz" pos="4146"/>
        <p:guide pos="4184"/>
        <p:guide pos="540"/>
        <p:guide pos="7489"/>
        <p:guide pos="7002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282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294378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248287"/>
            <a:ext cx="5231508" cy="101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学习汇报</a:t>
            </a:r>
            <a:endParaRPr lang="zh-CN" altLang="en-US" sz="6600" b="1" dirty="0" smtClean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4522596"/>
            <a:ext cx="4386038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 smtClean="0">
                <a:solidFill>
                  <a:schemeClr val="bg1"/>
                </a:solidFill>
                <a:cs typeface="Arial" panose="020B0604020202090204" pitchFamily="34" charset="0"/>
              </a:rPr>
              <a:t>武汉纺织大学数学与计算机学院    蔡升豪</a:t>
            </a:r>
            <a:endParaRPr lang="zh-CN" altLang="en-US" sz="1800" dirty="0" smtClean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5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5" grpId="0" bldLvl="0" animBg="1"/>
      <p:bldP spid="13" grpId="0" bldLvl="0" animBg="1"/>
      <p:bldP spid="13" grpId="1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神经风格迁移的执行过程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2911345" y="2357838"/>
            <a:ext cx="419805" cy="31496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765550" y="235458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获取内容图像、风格图像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2911345" y="4515568"/>
            <a:ext cx="419805" cy="31496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765550" y="3432810"/>
            <a:ext cx="759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确定使用的神经网络中间层用于内容表示和风格表示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（预训练）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2911345" y="3436703"/>
            <a:ext cx="419805" cy="31496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765550" y="451104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构建神经风格迁移模型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2911345" y="5594433"/>
            <a:ext cx="419805" cy="31496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765550" y="558927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训练图片并输出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708" y="3687370"/>
            <a:ext cx="43204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卷积神经网络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02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卷积神经网络的改进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卷积神经网络的卷积层</a:t>
              </a:r>
              <a:endParaRPr lang="zh-CN" alt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卷积神经网络的池化层</a:t>
              </a:r>
              <a:endParaRPr lang="zh-CN" alt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卷积神经网络和图像分类</a:t>
              </a:r>
              <a:endParaRPr lang="zh-CN" alt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7830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卷积神经网络的改进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61690"/>
            <a:ext cx="16052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卷积层和卷积过程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30276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卷积神经网络在图像处理方面的应用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16052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池化层和池化过程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卷积神经网络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5" name="图片 14" descr="8523ac6eb99d693860af8952a44ed8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90" y="2661285"/>
            <a:ext cx="3987165" cy="265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13" grpId="0"/>
      <p:bldP spid="17" grpId="0"/>
      <p:bldP spid="20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" y="-3175"/>
            <a:ext cx="12858115" cy="37776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16240" y="-3175"/>
            <a:ext cx="4843145" cy="3773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06535" y="554355"/>
            <a:ext cx="344614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卷积神经网络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11490" y="1105535"/>
            <a:ext cx="4747260" cy="196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全连接神经网络构建包含大量参数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降低网络复杂度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减少训练参数的数目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其他特性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......</a:t>
            </a:r>
            <a:endParaRPr lang="en-US" altLang="zh-CN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68275" y="4721225"/>
            <a:ext cx="12384405" cy="2215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稀疏交互</a:t>
            </a:r>
            <a:endParaRPr 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457200" lvl="1" indent="0" algn="just"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层和层之间不是进行全连接的，而是部分的连接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-&gt;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减少层之间的参数</a:t>
            </a:r>
            <a:endParaRPr 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参数共享</a:t>
            </a:r>
            <a:endParaRPr 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457200" lvl="1" indent="0" algn="just"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在一个模型的多个函数中使用相同的参数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-&gt;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只需要学习一个参数集合，降低模型存储空间</a:t>
            </a:r>
            <a:endParaRPr 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等变表示</a:t>
            </a:r>
            <a:endParaRPr 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457200" lvl="1" indent="0" algn="just"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函数的输入变化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-&gt;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函数的输出以同样的方式改变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-&gt; 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8275" y="4300855"/>
            <a:ext cx="47752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卷积神经网络减少训练参数数量的措施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680"/>
            <a:ext cx="43834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卷积神经网络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95070" y="2110740"/>
            <a:ext cx="288671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设置卷积核（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Flter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）：提取特征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070" y="3134360"/>
            <a:ext cx="346519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设置不同的卷积核能够提取不同的特征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070" y="4157980"/>
            <a:ext cx="8153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降低维度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95070" y="5181600"/>
            <a:ext cx="305752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大大减少了神经网络中的参数数量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卷积神经网络的卷积层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428495" y="218311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3142254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4124746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8495" y="5064661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pic>
        <p:nvPicPr>
          <p:cNvPr id="5" name="图片 4" descr="bb359e04fc54b6bf7feebc982e0e5f1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2490" y="1689735"/>
            <a:ext cx="6405245" cy="4676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23695" y="3521710"/>
            <a:ext cx="264985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在使用卷积的时候不减少维度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33680"/>
            <a:ext cx="591947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卷积神经网络的卷积层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-padding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857120" y="359408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pic>
        <p:nvPicPr>
          <p:cNvPr id="5" name="图片 4" descr="/Users/authorcai/Downloads/浏览器下载/padding.jpgpaddi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352030" y="1215390"/>
            <a:ext cx="4224655" cy="480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95070" y="2110740"/>
            <a:ext cx="163068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设置池化核：压缩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070" y="3134360"/>
            <a:ext cx="422211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大大减少维度：将维度变为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1/n(n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为卷积核维度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)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070" y="4157980"/>
            <a:ext cx="305752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大大减少了神经网络中的参数数量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卷积神经网络的池化层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ownloads/浏览器下载/池化层操作.gif池化层操作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82055" y="1913890"/>
            <a:ext cx="6556375" cy="3779520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428495" y="218311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3142254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4124746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420" y="3687445"/>
            <a:ext cx="48850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VGG</a:t>
            </a:r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神经网络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03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VGG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神经网络简介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VGG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网络结构和原理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VGG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网络优缺点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VGG19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和图像分类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28968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VGG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网络介绍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61690"/>
            <a:ext cx="217868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VGG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网络原理和结构组成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237680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VGG19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在图像分类的的应用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288988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VGG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网络在某些应用场景的优缺点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神经网络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8d39aed1fa1af45b639b3593eca4002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20" y="2799715"/>
            <a:ext cx="4064635" cy="239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13" grpId="0"/>
      <p:bldP spid="17" grpId="0"/>
      <p:bldP spid="20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" y="-3175"/>
            <a:ext cx="12858115" cy="37776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16240" y="-3175"/>
            <a:ext cx="4843145" cy="3773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06535" y="326390"/>
            <a:ext cx="344614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和常用卷积神经网络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11490" y="819785"/>
            <a:ext cx="4747260" cy="2461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是一种卷积神经网络模型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网络结构更深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卷积核和池化核更小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使用预训练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其他特点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......</a:t>
            </a:r>
            <a:endParaRPr lang="en-US" altLang="zh-CN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68275" y="4721225"/>
            <a:ext cx="12384405" cy="1846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VGGNet由牛津大学计算机视觉组合和Google DeepMind公司研究员一起研发的深度卷积神经网络。</a:t>
            </a: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它探索了卷积神经网络的深度和其性能之间的关系，通过反复的堆叠3*3的小型卷积核和2*2的最大池化层，成功的构建了16~19层深的卷积神经网络。</a:t>
            </a: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VGGNet获得了ILSVRC 2014年比赛的亚军和定位项目的冠军，在top5上的错误率为7.5%。</a:t>
            </a: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目前为止，VGGNet依然被用来提取图像的特征。</a:t>
            </a: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969" y="4300864"/>
            <a:ext cx="266429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介绍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680"/>
            <a:ext cx="43834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lvl="0"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 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神经网络简介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1"/>
          <p:cNvSpPr/>
          <p:nvPr>
            <p:custDataLst>
              <p:tags r:id="rId1"/>
            </p:custDataLst>
          </p:nvPr>
        </p:nvSpPr>
        <p:spPr bwMode="auto">
          <a:xfrm>
            <a:off x="5351785" y="1816126"/>
            <a:ext cx="1529979" cy="783537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60784" y="1759202"/>
            <a:ext cx="899058" cy="897384"/>
            <a:chOff x="5478334" y="1759202"/>
            <a:chExt cx="899058" cy="897384"/>
          </a:xfrm>
        </p:grpSpPr>
        <p:sp>
          <p:nvSpPr>
            <p:cNvPr id="4" name="MH_Other_1"/>
            <p:cNvSpPr/>
            <p:nvPr>
              <p:custDataLst>
                <p:tags r:id="rId2"/>
              </p:custDataLst>
            </p:nvPr>
          </p:nvSpPr>
          <p:spPr bwMode="auto">
            <a:xfrm>
              <a:off x="5478334" y="1759202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5" name="MH_Other_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702680" y="1953412"/>
              <a:ext cx="450366" cy="508964"/>
            </a:xfrm>
            <a:custGeom>
              <a:avLst/>
              <a:gdLst>
                <a:gd name="T0" fmla="*/ 0 w 14953"/>
                <a:gd name="T1" fmla="*/ 0 h 16970"/>
                <a:gd name="T2" fmla="*/ 1361 w 14953"/>
                <a:gd name="T3" fmla="*/ 15274 h 16970"/>
                <a:gd name="T4" fmla="*/ 7472 w 14953"/>
                <a:gd name="T5" fmla="*/ 16970 h 16970"/>
                <a:gd name="T6" fmla="*/ 13590 w 14953"/>
                <a:gd name="T7" fmla="*/ 15274 h 16970"/>
                <a:gd name="T8" fmla="*/ 14953 w 14953"/>
                <a:gd name="T9" fmla="*/ 0 h 16970"/>
                <a:gd name="T10" fmla="*/ 0 w 14953"/>
                <a:gd name="T11" fmla="*/ 0 h 16970"/>
                <a:gd name="T12" fmla="*/ 12000 w 14953"/>
                <a:gd name="T13" fmla="*/ 4996 h 16970"/>
                <a:gd name="T14" fmla="*/ 11996 w 14953"/>
                <a:gd name="T15" fmla="*/ 4996 h 16970"/>
                <a:gd name="T16" fmla="*/ 4831 w 14953"/>
                <a:gd name="T17" fmla="*/ 4996 h 16970"/>
                <a:gd name="T18" fmla="*/ 5004 w 14953"/>
                <a:gd name="T19" fmla="*/ 6914 h 16970"/>
                <a:gd name="T20" fmla="*/ 11830 w 14953"/>
                <a:gd name="T21" fmla="*/ 6914 h 16970"/>
                <a:gd name="T22" fmla="*/ 11315 w 14953"/>
                <a:gd name="T23" fmla="*/ 12664 h 16970"/>
                <a:gd name="T24" fmla="*/ 7474 w 14953"/>
                <a:gd name="T25" fmla="*/ 13729 h 16970"/>
                <a:gd name="T26" fmla="*/ 3636 w 14953"/>
                <a:gd name="T27" fmla="*/ 12664 h 16970"/>
                <a:gd name="T28" fmla="*/ 3369 w 14953"/>
                <a:gd name="T29" fmla="*/ 9657 h 16970"/>
                <a:gd name="T30" fmla="*/ 5249 w 14953"/>
                <a:gd name="T31" fmla="*/ 9657 h 16970"/>
                <a:gd name="T32" fmla="*/ 5389 w 14953"/>
                <a:gd name="T33" fmla="*/ 11218 h 16970"/>
                <a:gd name="T34" fmla="*/ 7474 w 14953"/>
                <a:gd name="T35" fmla="*/ 11780 h 16970"/>
                <a:gd name="T36" fmla="*/ 9565 w 14953"/>
                <a:gd name="T37" fmla="*/ 11216 h 16970"/>
                <a:gd name="T38" fmla="*/ 9782 w 14953"/>
                <a:gd name="T39" fmla="*/ 8787 h 16970"/>
                <a:gd name="T40" fmla="*/ 3291 w 14953"/>
                <a:gd name="T41" fmla="*/ 8787 h 16970"/>
                <a:gd name="T42" fmla="*/ 2786 w 14953"/>
                <a:gd name="T43" fmla="*/ 3123 h 16970"/>
                <a:gd name="T44" fmla="*/ 12168 w 14953"/>
                <a:gd name="T45" fmla="*/ 3123 h 16970"/>
                <a:gd name="T46" fmla="*/ 12000 w 14953"/>
                <a:gd name="T47" fmla="*/ 4996 h 16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953" h="16970">
                  <a:moveTo>
                    <a:pt x="0" y="0"/>
                  </a:moveTo>
                  <a:lnTo>
                    <a:pt x="1361" y="15274"/>
                  </a:lnTo>
                  <a:lnTo>
                    <a:pt x="7472" y="16970"/>
                  </a:lnTo>
                  <a:lnTo>
                    <a:pt x="13590" y="15274"/>
                  </a:lnTo>
                  <a:lnTo>
                    <a:pt x="14953" y="0"/>
                  </a:lnTo>
                  <a:lnTo>
                    <a:pt x="0" y="0"/>
                  </a:lnTo>
                  <a:close/>
                  <a:moveTo>
                    <a:pt x="12000" y="4996"/>
                  </a:moveTo>
                  <a:lnTo>
                    <a:pt x="11996" y="4996"/>
                  </a:lnTo>
                  <a:lnTo>
                    <a:pt x="4831" y="4996"/>
                  </a:lnTo>
                  <a:lnTo>
                    <a:pt x="5004" y="6914"/>
                  </a:lnTo>
                  <a:lnTo>
                    <a:pt x="11830" y="6914"/>
                  </a:lnTo>
                  <a:lnTo>
                    <a:pt x="11315" y="12664"/>
                  </a:lnTo>
                  <a:lnTo>
                    <a:pt x="7474" y="13729"/>
                  </a:lnTo>
                  <a:lnTo>
                    <a:pt x="3636" y="12664"/>
                  </a:lnTo>
                  <a:lnTo>
                    <a:pt x="3369" y="9657"/>
                  </a:lnTo>
                  <a:lnTo>
                    <a:pt x="5249" y="9657"/>
                  </a:lnTo>
                  <a:lnTo>
                    <a:pt x="5389" y="11218"/>
                  </a:lnTo>
                  <a:lnTo>
                    <a:pt x="7474" y="11780"/>
                  </a:lnTo>
                  <a:lnTo>
                    <a:pt x="9565" y="11216"/>
                  </a:lnTo>
                  <a:lnTo>
                    <a:pt x="9782" y="8787"/>
                  </a:lnTo>
                  <a:lnTo>
                    <a:pt x="3291" y="8787"/>
                  </a:lnTo>
                  <a:lnTo>
                    <a:pt x="2786" y="3123"/>
                  </a:lnTo>
                  <a:lnTo>
                    <a:pt x="12168" y="3123"/>
                  </a:lnTo>
                  <a:lnTo>
                    <a:pt x="12000" y="49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963930">
                <a:defRPr/>
              </a:pPr>
              <a:endParaRPr lang="en-US" sz="2000" kern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" name="MH_Text_1"/>
          <p:cNvSpPr/>
          <p:nvPr>
            <p:custDataLst>
              <p:tags r:id="rId4"/>
            </p:custDataLst>
          </p:nvPr>
        </p:nvSpPr>
        <p:spPr>
          <a:xfrm>
            <a:off x="7216775" y="1854200"/>
            <a:ext cx="338137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Neural style transfer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MH_SubTitle_2"/>
          <p:cNvSpPr/>
          <p:nvPr>
            <p:custDataLst>
              <p:tags r:id="rId5"/>
            </p:custDataLst>
          </p:nvPr>
        </p:nvSpPr>
        <p:spPr bwMode="auto">
          <a:xfrm>
            <a:off x="5351785" y="2854145"/>
            <a:ext cx="1529979" cy="783537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MH_Text_2"/>
          <p:cNvSpPr/>
          <p:nvPr>
            <p:custDataLst>
              <p:tags r:id="rId6"/>
            </p:custDataLst>
          </p:nvPr>
        </p:nvSpPr>
        <p:spPr>
          <a:xfrm>
            <a:off x="7216775" y="2892425"/>
            <a:ext cx="363791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卷积神经网络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CONVENTIONAL NEURAL network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MH_SubTitle_3"/>
          <p:cNvSpPr/>
          <p:nvPr>
            <p:custDataLst>
              <p:tags r:id="rId7"/>
            </p:custDataLst>
          </p:nvPr>
        </p:nvSpPr>
        <p:spPr bwMode="auto">
          <a:xfrm>
            <a:off x="5351785" y="3897185"/>
            <a:ext cx="1529979" cy="785212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MH_Text_3"/>
          <p:cNvSpPr/>
          <p:nvPr>
            <p:custDataLst>
              <p:tags r:id="rId8"/>
            </p:custDataLst>
          </p:nvPr>
        </p:nvSpPr>
        <p:spPr>
          <a:xfrm>
            <a:off x="7216775" y="3936365"/>
            <a:ext cx="328739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神经网络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VISUAL GEOMETRY GROUP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MH_SubTitle_4"/>
          <p:cNvSpPr/>
          <p:nvPr>
            <p:custDataLst>
              <p:tags r:id="rId9"/>
            </p:custDataLst>
          </p:nvPr>
        </p:nvSpPr>
        <p:spPr bwMode="auto">
          <a:xfrm>
            <a:off x="5351785" y="4940229"/>
            <a:ext cx="1529979" cy="78521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MH_Text_4"/>
          <p:cNvSpPr/>
          <p:nvPr>
            <p:custDataLst>
              <p:tags r:id="rId10"/>
            </p:custDataLst>
          </p:nvPr>
        </p:nvSpPr>
        <p:spPr>
          <a:xfrm>
            <a:off x="7216775" y="4979035"/>
            <a:ext cx="545274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tensorflow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实例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INSTANCE OF VGG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0784" y="4883305"/>
            <a:ext cx="899058" cy="899058"/>
            <a:chOff x="5478334" y="4883305"/>
            <a:chExt cx="899058" cy="899058"/>
          </a:xfrm>
        </p:grpSpPr>
        <p:sp>
          <p:nvSpPr>
            <p:cNvPr id="18" name="MH_Other_5"/>
            <p:cNvSpPr/>
            <p:nvPr>
              <p:custDataLst>
                <p:tags r:id="rId11"/>
              </p:custDataLst>
            </p:nvPr>
          </p:nvSpPr>
          <p:spPr bwMode="auto">
            <a:xfrm>
              <a:off x="5478334" y="4883305"/>
              <a:ext cx="899058" cy="89905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4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solidFill>
                  <a:schemeClr val="accent4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15376" name="MH_Other_6"/>
            <p:cNvSpPr/>
            <p:nvPr>
              <p:custDataLst>
                <p:tags r:id="rId12"/>
              </p:custDataLst>
            </p:nvPr>
          </p:nvSpPr>
          <p:spPr bwMode="auto">
            <a:xfrm>
              <a:off x="5639897" y="5050728"/>
              <a:ext cx="575933" cy="564213"/>
            </a:xfrm>
            <a:custGeom>
              <a:avLst/>
              <a:gdLst>
                <a:gd name="T0" fmla="*/ 2147483646 w 99"/>
                <a:gd name="T1" fmla="*/ 2147483646 h 97"/>
                <a:gd name="T2" fmla="*/ 2147483646 w 99"/>
                <a:gd name="T3" fmla="*/ 2147483646 h 97"/>
                <a:gd name="T4" fmla="*/ 2147483646 w 99"/>
                <a:gd name="T5" fmla="*/ 2147483646 h 97"/>
                <a:gd name="T6" fmla="*/ 2147483646 w 99"/>
                <a:gd name="T7" fmla="*/ 2147483646 h 97"/>
                <a:gd name="T8" fmla="*/ 2147483646 w 99"/>
                <a:gd name="T9" fmla="*/ 2147483646 h 97"/>
                <a:gd name="T10" fmla="*/ 2147483646 w 99"/>
                <a:gd name="T11" fmla="*/ 2147483646 h 97"/>
                <a:gd name="T12" fmla="*/ 2147483646 w 99"/>
                <a:gd name="T13" fmla="*/ 2147483646 h 97"/>
                <a:gd name="T14" fmla="*/ 2147483646 w 99"/>
                <a:gd name="T15" fmla="*/ 2147483646 h 97"/>
                <a:gd name="T16" fmla="*/ 2147483646 w 99"/>
                <a:gd name="T17" fmla="*/ 2147483646 h 97"/>
                <a:gd name="T18" fmla="*/ 2147483646 w 99"/>
                <a:gd name="T19" fmla="*/ 2147483646 h 97"/>
                <a:gd name="T20" fmla="*/ 2147483646 w 99"/>
                <a:gd name="T21" fmla="*/ 2147483646 h 97"/>
                <a:gd name="T22" fmla="*/ 2147483646 w 99"/>
                <a:gd name="T23" fmla="*/ 2147483646 h 97"/>
                <a:gd name="T24" fmla="*/ 2147483646 w 99"/>
                <a:gd name="T25" fmla="*/ 2147483646 h 97"/>
                <a:gd name="T26" fmla="*/ 2147483646 w 99"/>
                <a:gd name="T27" fmla="*/ 2147483646 h 97"/>
                <a:gd name="T28" fmla="*/ 2147483646 w 99"/>
                <a:gd name="T29" fmla="*/ 2147483646 h 97"/>
                <a:gd name="T30" fmla="*/ 0 w 99"/>
                <a:gd name="T31" fmla="*/ 2147483646 h 97"/>
                <a:gd name="T32" fmla="*/ 2147483646 w 99"/>
                <a:gd name="T33" fmla="*/ 2147483646 h 97"/>
                <a:gd name="T34" fmla="*/ 2147483646 w 99"/>
                <a:gd name="T35" fmla="*/ 2147483646 h 97"/>
                <a:gd name="T36" fmla="*/ 2147483646 w 99"/>
                <a:gd name="T37" fmla="*/ 0 h 97"/>
                <a:gd name="T38" fmla="*/ 2147483646 w 99"/>
                <a:gd name="T39" fmla="*/ 2147483646 h 97"/>
                <a:gd name="T40" fmla="*/ 2147483646 w 99"/>
                <a:gd name="T41" fmla="*/ 2147483646 h 97"/>
                <a:gd name="T42" fmla="*/ 2147483646 w 99"/>
                <a:gd name="T43" fmla="*/ 2147483646 h 97"/>
                <a:gd name="T44" fmla="*/ 2147483646 w 99"/>
                <a:gd name="T45" fmla="*/ 2147483646 h 97"/>
                <a:gd name="T46" fmla="*/ 2147483646 w 99"/>
                <a:gd name="T47" fmla="*/ 2147483646 h 97"/>
                <a:gd name="T48" fmla="*/ 2147483646 w 99"/>
                <a:gd name="T49" fmla="*/ 2147483646 h 97"/>
                <a:gd name="T50" fmla="*/ 2147483646 w 99"/>
                <a:gd name="T51" fmla="*/ 2147483646 h 97"/>
                <a:gd name="T52" fmla="*/ 2147483646 w 99"/>
                <a:gd name="T53" fmla="*/ 2147483646 h 97"/>
                <a:gd name="T54" fmla="*/ 2147483646 w 99"/>
                <a:gd name="T55" fmla="*/ 2147483646 h 97"/>
                <a:gd name="T56" fmla="*/ 2147483646 w 99"/>
                <a:gd name="T57" fmla="*/ 2147483646 h 97"/>
                <a:gd name="T58" fmla="*/ 2147483646 w 99"/>
                <a:gd name="T59" fmla="*/ 2147483646 h 97"/>
                <a:gd name="T60" fmla="*/ 2147483646 w 99"/>
                <a:gd name="T61" fmla="*/ 2147483646 h 97"/>
                <a:gd name="T62" fmla="*/ 2147483646 w 99"/>
                <a:gd name="T63" fmla="*/ 2147483646 h 97"/>
                <a:gd name="T64" fmla="*/ 2147483646 w 99"/>
                <a:gd name="T65" fmla="*/ 2147483646 h 97"/>
                <a:gd name="T66" fmla="*/ 2147483646 w 99"/>
                <a:gd name="T67" fmla="*/ 2147483646 h 97"/>
                <a:gd name="T68" fmla="*/ 2147483646 w 99"/>
                <a:gd name="T69" fmla="*/ 2147483646 h 97"/>
                <a:gd name="T70" fmla="*/ 2147483646 w 99"/>
                <a:gd name="T71" fmla="*/ 2147483646 h 97"/>
                <a:gd name="T72" fmla="*/ 2147483646 w 99"/>
                <a:gd name="T73" fmla="*/ 2147483646 h 97"/>
                <a:gd name="T74" fmla="*/ 2147483646 w 99"/>
                <a:gd name="T75" fmla="*/ 2147483646 h 97"/>
                <a:gd name="T76" fmla="*/ 2147483646 w 99"/>
                <a:gd name="T77" fmla="*/ 2147483646 h 9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97">
                  <a:moveTo>
                    <a:pt x="31" y="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2"/>
                    <a:pt x="50" y="23"/>
                  </a:cubicBezTo>
                  <a:cubicBezTo>
                    <a:pt x="50" y="28"/>
                    <a:pt x="48" y="33"/>
                    <a:pt x="44" y="3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27"/>
                    <a:pt x="36" y="23"/>
                    <a:pt x="34" y="20"/>
                  </a:cubicBezTo>
                  <a:cubicBezTo>
                    <a:pt x="31" y="17"/>
                    <a:pt x="27" y="16"/>
                    <a:pt x="24" y="1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1" y="6"/>
                    <a:pt x="25" y="3"/>
                    <a:pt x="31" y="1"/>
                  </a:cubicBezTo>
                  <a:close/>
                  <a:moveTo>
                    <a:pt x="23" y="21"/>
                  </a:moveTo>
                  <a:cubicBezTo>
                    <a:pt x="21" y="23"/>
                    <a:pt x="21" y="27"/>
                    <a:pt x="24" y="30"/>
                  </a:cubicBezTo>
                  <a:cubicBezTo>
                    <a:pt x="27" y="32"/>
                    <a:pt x="31" y="33"/>
                    <a:pt x="33" y="31"/>
                  </a:cubicBezTo>
                  <a:cubicBezTo>
                    <a:pt x="35" y="29"/>
                    <a:pt x="34" y="25"/>
                    <a:pt x="32" y="22"/>
                  </a:cubicBezTo>
                  <a:cubicBezTo>
                    <a:pt x="29" y="19"/>
                    <a:pt x="25" y="18"/>
                    <a:pt x="23" y="21"/>
                  </a:cubicBezTo>
                  <a:close/>
                  <a:moveTo>
                    <a:pt x="2" y="35"/>
                  </a:moveTo>
                  <a:cubicBezTo>
                    <a:pt x="1" y="36"/>
                    <a:pt x="1" y="38"/>
                    <a:pt x="0" y="4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0" y="97"/>
                    <a:pt x="99" y="72"/>
                    <a:pt x="89" y="4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0"/>
                    <a:pt x="37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1"/>
                    <a:pt x="54" y="22"/>
                    <a:pt x="54" y="24"/>
                  </a:cubicBezTo>
                  <a:cubicBezTo>
                    <a:pt x="54" y="31"/>
                    <a:pt x="50" y="38"/>
                    <a:pt x="44" y="44"/>
                  </a:cubicBezTo>
                  <a:cubicBezTo>
                    <a:pt x="39" y="49"/>
                    <a:pt x="32" y="52"/>
                    <a:pt x="25" y="53"/>
                  </a:cubicBezTo>
                  <a:cubicBezTo>
                    <a:pt x="24" y="53"/>
                    <a:pt x="22" y="53"/>
                    <a:pt x="21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" y="35"/>
                    <a:pt x="2" y="35"/>
                    <a:pt x="2" y="35"/>
                  </a:cubicBezTo>
                  <a:close/>
                  <a:moveTo>
                    <a:pt x="12" y="14"/>
                  </a:moveTo>
                  <a:cubicBezTo>
                    <a:pt x="8" y="18"/>
                    <a:pt x="5" y="23"/>
                    <a:pt x="3" y="2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4" y="48"/>
                    <a:pt x="24" y="48"/>
                  </a:cubicBezTo>
                  <a:cubicBezTo>
                    <a:pt x="29" y="48"/>
                    <a:pt x="35" y="46"/>
                    <a:pt x="39" y="4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6"/>
                    <a:pt x="25" y="34"/>
                    <a:pt x="22" y="31"/>
                  </a:cubicBezTo>
                  <a:cubicBezTo>
                    <a:pt x="19" y="28"/>
                    <a:pt x="18" y="24"/>
                    <a:pt x="18" y="21"/>
                  </a:cubicBezTo>
                  <a:lnTo>
                    <a:pt x="12" y="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2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60784" y="3840262"/>
            <a:ext cx="899058" cy="899059"/>
            <a:chOff x="5478334" y="3840262"/>
            <a:chExt cx="899058" cy="899059"/>
          </a:xfrm>
        </p:grpSpPr>
        <p:sp>
          <p:nvSpPr>
            <p:cNvPr id="13" name="MH_Other_4"/>
            <p:cNvSpPr/>
            <p:nvPr>
              <p:custDataLst>
                <p:tags r:id="rId13"/>
              </p:custDataLst>
            </p:nvPr>
          </p:nvSpPr>
          <p:spPr bwMode="auto">
            <a:xfrm>
              <a:off x="5478334" y="3840262"/>
              <a:ext cx="899058" cy="89905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3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2" name="MH_Other_7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5691798" y="4061259"/>
              <a:ext cx="472131" cy="457064"/>
            </a:xfrm>
            <a:custGeom>
              <a:avLst/>
              <a:gdLst>
                <a:gd name="T0" fmla="*/ 2147483646 w 5926"/>
                <a:gd name="T1" fmla="*/ 2147483646 h 5735"/>
                <a:gd name="T2" fmla="*/ 2147483646 w 5926"/>
                <a:gd name="T3" fmla="*/ 2147483646 h 5735"/>
                <a:gd name="T4" fmla="*/ 2147483646 w 5926"/>
                <a:gd name="T5" fmla="*/ 0 h 5735"/>
                <a:gd name="T6" fmla="*/ 2147483646 w 5926"/>
                <a:gd name="T7" fmla="*/ 2147483646 h 5735"/>
                <a:gd name="T8" fmla="*/ 2147483646 w 5926"/>
                <a:gd name="T9" fmla="*/ 2147483646 h 5735"/>
                <a:gd name="T10" fmla="*/ 2147483646 w 5926"/>
                <a:gd name="T11" fmla="*/ 2147483646 h 5735"/>
                <a:gd name="T12" fmla="*/ 0 w 5926"/>
                <a:gd name="T13" fmla="*/ 2147483646 h 5735"/>
                <a:gd name="T14" fmla="*/ 2147483646 w 5926"/>
                <a:gd name="T15" fmla="*/ 2147483646 h 5735"/>
                <a:gd name="T16" fmla="*/ 2147483646 w 5926"/>
                <a:gd name="T17" fmla="*/ 2147483646 h 5735"/>
                <a:gd name="T18" fmla="*/ 2147483646 w 5926"/>
                <a:gd name="T19" fmla="*/ 2147483646 h 5735"/>
                <a:gd name="T20" fmla="*/ 2147483646 w 5926"/>
                <a:gd name="T21" fmla="*/ 2147483646 h 5735"/>
                <a:gd name="T22" fmla="*/ 2147483646 w 5926"/>
                <a:gd name="T23" fmla="*/ 2147483646 h 5735"/>
                <a:gd name="T24" fmla="*/ 2147483646 w 5926"/>
                <a:gd name="T25" fmla="*/ 2147483646 h 5735"/>
                <a:gd name="T26" fmla="*/ 2147483646 w 5926"/>
                <a:gd name="T27" fmla="*/ 2147483646 h 5735"/>
                <a:gd name="T28" fmla="*/ 2147483646 w 5926"/>
                <a:gd name="T29" fmla="*/ 2147483646 h 5735"/>
                <a:gd name="T30" fmla="*/ 2147483646 w 5926"/>
                <a:gd name="T31" fmla="*/ 2147483646 h 5735"/>
                <a:gd name="T32" fmla="*/ 2147483646 w 5926"/>
                <a:gd name="T33" fmla="*/ 2147483646 h 5735"/>
                <a:gd name="T34" fmla="*/ 2147483646 w 5926"/>
                <a:gd name="T35" fmla="*/ 2147483646 h 5735"/>
                <a:gd name="T36" fmla="*/ 2147483646 w 5926"/>
                <a:gd name="T37" fmla="*/ 2147483646 h 5735"/>
                <a:gd name="T38" fmla="*/ 2147483646 w 5926"/>
                <a:gd name="T39" fmla="*/ 2147483646 h 5735"/>
                <a:gd name="T40" fmla="*/ 2147483646 w 5926"/>
                <a:gd name="T41" fmla="*/ 2147483646 h 5735"/>
                <a:gd name="T42" fmla="*/ 2147483646 w 5926"/>
                <a:gd name="T43" fmla="*/ 2147483646 h 5735"/>
                <a:gd name="T44" fmla="*/ 2147483646 w 5926"/>
                <a:gd name="T45" fmla="*/ 2147483646 h 5735"/>
                <a:gd name="T46" fmla="*/ 2147483646 w 5926"/>
                <a:gd name="T47" fmla="*/ 2147483646 h 5735"/>
                <a:gd name="T48" fmla="*/ 2147483646 w 5926"/>
                <a:gd name="T49" fmla="*/ 2147483646 h 5735"/>
                <a:gd name="T50" fmla="*/ 2147483646 w 5926"/>
                <a:gd name="T51" fmla="*/ 2147483646 h 5735"/>
                <a:gd name="T52" fmla="*/ 2147483646 w 5926"/>
                <a:gd name="T53" fmla="*/ 2147483646 h 5735"/>
                <a:gd name="T54" fmla="*/ 2147483646 w 5926"/>
                <a:gd name="T55" fmla="*/ 2147483646 h 5735"/>
                <a:gd name="T56" fmla="*/ 2147483646 w 5926"/>
                <a:gd name="T57" fmla="*/ 2147483646 h 5735"/>
                <a:gd name="T58" fmla="*/ 2147483646 w 5926"/>
                <a:gd name="T59" fmla="*/ 2147483646 h 5735"/>
                <a:gd name="T60" fmla="*/ 2147483646 w 5926"/>
                <a:gd name="T61" fmla="*/ 2147483646 h 5735"/>
                <a:gd name="T62" fmla="*/ 2147483646 w 5926"/>
                <a:gd name="T63" fmla="*/ 2147483646 h 5735"/>
                <a:gd name="T64" fmla="*/ 2147483646 w 5926"/>
                <a:gd name="T65" fmla="*/ 2147483646 h 5735"/>
                <a:gd name="T66" fmla="*/ 2147483646 w 5926"/>
                <a:gd name="T67" fmla="*/ 2147483646 h 5735"/>
                <a:gd name="T68" fmla="*/ 2147483646 w 5926"/>
                <a:gd name="T69" fmla="*/ 2147483646 h 5735"/>
                <a:gd name="T70" fmla="*/ 2147483646 w 5926"/>
                <a:gd name="T71" fmla="*/ 2147483646 h 5735"/>
                <a:gd name="T72" fmla="*/ 2147483646 w 5926"/>
                <a:gd name="T73" fmla="*/ 2147483646 h 5735"/>
                <a:gd name="T74" fmla="*/ 2147483646 w 5926"/>
                <a:gd name="T75" fmla="*/ 2147483646 h 5735"/>
                <a:gd name="T76" fmla="*/ 2147483646 w 5926"/>
                <a:gd name="T77" fmla="*/ 2147483646 h 5735"/>
                <a:gd name="T78" fmla="*/ 2147483646 w 5926"/>
                <a:gd name="T79" fmla="*/ 2147483646 h 5735"/>
                <a:gd name="T80" fmla="*/ 2147483646 w 5926"/>
                <a:gd name="T81" fmla="*/ 2147483646 h 5735"/>
                <a:gd name="T82" fmla="*/ 2147483646 w 5926"/>
                <a:gd name="T83" fmla="*/ 2147483646 h 5735"/>
                <a:gd name="T84" fmla="*/ 2147483646 w 5926"/>
                <a:gd name="T85" fmla="*/ 2147483646 h 5735"/>
                <a:gd name="T86" fmla="*/ 2147483646 w 5926"/>
                <a:gd name="T87" fmla="*/ 2147483646 h 5735"/>
                <a:gd name="T88" fmla="*/ 2147483646 w 5926"/>
                <a:gd name="T89" fmla="*/ 2147483646 h 5735"/>
                <a:gd name="T90" fmla="*/ 2147483646 w 5926"/>
                <a:gd name="T91" fmla="*/ 2147483646 h 5735"/>
                <a:gd name="T92" fmla="*/ 2147483646 w 5926"/>
                <a:gd name="T93" fmla="*/ 2147483646 h 5735"/>
                <a:gd name="T94" fmla="*/ 2147483646 w 5926"/>
                <a:gd name="T95" fmla="*/ 2147483646 h 5735"/>
                <a:gd name="T96" fmla="*/ 2147483646 w 5926"/>
                <a:gd name="T97" fmla="*/ 2147483646 h 5735"/>
                <a:gd name="T98" fmla="*/ 2147483646 w 5926"/>
                <a:gd name="T99" fmla="*/ 2147483646 h 5735"/>
                <a:gd name="T100" fmla="*/ 2147483646 w 5926"/>
                <a:gd name="T101" fmla="*/ 2147483646 h 57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926" h="5735">
                  <a:moveTo>
                    <a:pt x="0" y="5408"/>
                  </a:moveTo>
                  <a:lnTo>
                    <a:pt x="407" y="5408"/>
                  </a:lnTo>
                  <a:lnTo>
                    <a:pt x="407" y="1609"/>
                  </a:lnTo>
                  <a:lnTo>
                    <a:pt x="407" y="1495"/>
                  </a:lnTo>
                  <a:lnTo>
                    <a:pt x="520" y="1464"/>
                  </a:lnTo>
                  <a:lnTo>
                    <a:pt x="2110" y="1038"/>
                  </a:lnTo>
                  <a:lnTo>
                    <a:pt x="2300" y="987"/>
                  </a:lnTo>
                  <a:lnTo>
                    <a:pt x="3099" y="1516"/>
                  </a:lnTo>
                  <a:lnTo>
                    <a:pt x="3099" y="5408"/>
                  </a:lnTo>
                  <a:lnTo>
                    <a:pt x="3235" y="5408"/>
                  </a:lnTo>
                  <a:lnTo>
                    <a:pt x="3235" y="622"/>
                  </a:lnTo>
                  <a:lnTo>
                    <a:pt x="3235" y="506"/>
                  </a:lnTo>
                  <a:lnTo>
                    <a:pt x="3347" y="477"/>
                  </a:lnTo>
                  <a:lnTo>
                    <a:pt x="4938" y="50"/>
                  </a:lnTo>
                  <a:lnTo>
                    <a:pt x="5128" y="0"/>
                  </a:lnTo>
                  <a:lnTo>
                    <a:pt x="5926" y="524"/>
                  </a:lnTo>
                  <a:lnTo>
                    <a:pt x="5926" y="5713"/>
                  </a:lnTo>
                  <a:lnTo>
                    <a:pt x="5128" y="5713"/>
                  </a:lnTo>
                  <a:lnTo>
                    <a:pt x="4825" y="5713"/>
                  </a:lnTo>
                  <a:lnTo>
                    <a:pt x="4825" y="392"/>
                  </a:lnTo>
                  <a:lnTo>
                    <a:pt x="3536" y="738"/>
                  </a:lnTo>
                  <a:lnTo>
                    <a:pt x="3536" y="5434"/>
                  </a:lnTo>
                  <a:lnTo>
                    <a:pt x="3790" y="5434"/>
                  </a:lnTo>
                  <a:lnTo>
                    <a:pt x="3790" y="5735"/>
                  </a:lnTo>
                  <a:lnTo>
                    <a:pt x="2149" y="5735"/>
                  </a:lnTo>
                  <a:lnTo>
                    <a:pt x="1998" y="5735"/>
                  </a:lnTo>
                  <a:lnTo>
                    <a:pt x="1998" y="5583"/>
                  </a:lnTo>
                  <a:lnTo>
                    <a:pt x="1998" y="1379"/>
                  </a:lnTo>
                  <a:lnTo>
                    <a:pt x="709" y="1725"/>
                  </a:lnTo>
                  <a:lnTo>
                    <a:pt x="709" y="5559"/>
                  </a:lnTo>
                  <a:lnTo>
                    <a:pt x="709" y="5710"/>
                  </a:lnTo>
                  <a:lnTo>
                    <a:pt x="557" y="5710"/>
                  </a:lnTo>
                  <a:lnTo>
                    <a:pt x="0" y="5710"/>
                  </a:lnTo>
                  <a:lnTo>
                    <a:pt x="0" y="5408"/>
                  </a:lnTo>
                  <a:close/>
                  <a:moveTo>
                    <a:pt x="3760" y="3302"/>
                  </a:moveTo>
                  <a:lnTo>
                    <a:pt x="3760" y="3302"/>
                  </a:lnTo>
                  <a:lnTo>
                    <a:pt x="3760" y="3886"/>
                  </a:lnTo>
                  <a:lnTo>
                    <a:pt x="3920" y="3886"/>
                  </a:lnTo>
                  <a:lnTo>
                    <a:pt x="4084" y="3886"/>
                  </a:lnTo>
                  <a:lnTo>
                    <a:pt x="4084" y="3287"/>
                  </a:lnTo>
                  <a:lnTo>
                    <a:pt x="3920" y="3295"/>
                  </a:lnTo>
                  <a:lnTo>
                    <a:pt x="3760" y="3302"/>
                  </a:lnTo>
                  <a:close/>
                  <a:moveTo>
                    <a:pt x="4271" y="819"/>
                  </a:moveTo>
                  <a:lnTo>
                    <a:pt x="4271" y="819"/>
                  </a:lnTo>
                  <a:lnTo>
                    <a:pt x="4271" y="1426"/>
                  </a:lnTo>
                  <a:lnTo>
                    <a:pt x="4444" y="1394"/>
                  </a:lnTo>
                  <a:lnTo>
                    <a:pt x="4622" y="1361"/>
                  </a:lnTo>
                  <a:lnTo>
                    <a:pt x="4622" y="736"/>
                  </a:lnTo>
                  <a:lnTo>
                    <a:pt x="4444" y="778"/>
                  </a:lnTo>
                  <a:lnTo>
                    <a:pt x="4271" y="819"/>
                  </a:lnTo>
                  <a:close/>
                  <a:moveTo>
                    <a:pt x="3760" y="938"/>
                  </a:moveTo>
                  <a:lnTo>
                    <a:pt x="3760" y="938"/>
                  </a:lnTo>
                  <a:lnTo>
                    <a:pt x="3760" y="1522"/>
                  </a:lnTo>
                  <a:lnTo>
                    <a:pt x="3920" y="1492"/>
                  </a:lnTo>
                  <a:lnTo>
                    <a:pt x="4084" y="1461"/>
                  </a:lnTo>
                  <a:lnTo>
                    <a:pt x="4084" y="863"/>
                  </a:lnTo>
                  <a:lnTo>
                    <a:pt x="3920" y="901"/>
                  </a:lnTo>
                  <a:lnTo>
                    <a:pt x="3760" y="938"/>
                  </a:lnTo>
                  <a:close/>
                  <a:moveTo>
                    <a:pt x="4271" y="1640"/>
                  </a:moveTo>
                  <a:lnTo>
                    <a:pt x="4271" y="1640"/>
                  </a:lnTo>
                  <a:lnTo>
                    <a:pt x="4271" y="2245"/>
                  </a:lnTo>
                  <a:lnTo>
                    <a:pt x="4444" y="2224"/>
                  </a:lnTo>
                  <a:lnTo>
                    <a:pt x="4622" y="2202"/>
                  </a:lnTo>
                  <a:lnTo>
                    <a:pt x="4622" y="1580"/>
                  </a:lnTo>
                  <a:lnTo>
                    <a:pt x="4444" y="1609"/>
                  </a:lnTo>
                  <a:lnTo>
                    <a:pt x="4271" y="1640"/>
                  </a:lnTo>
                  <a:close/>
                  <a:moveTo>
                    <a:pt x="3760" y="1727"/>
                  </a:moveTo>
                  <a:lnTo>
                    <a:pt x="3760" y="1727"/>
                  </a:lnTo>
                  <a:lnTo>
                    <a:pt x="3760" y="2310"/>
                  </a:lnTo>
                  <a:lnTo>
                    <a:pt x="3920" y="2290"/>
                  </a:lnTo>
                  <a:lnTo>
                    <a:pt x="4084" y="2269"/>
                  </a:lnTo>
                  <a:lnTo>
                    <a:pt x="4084" y="1670"/>
                  </a:lnTo>
                  <a:lnTo>
                    <a:pt x="3920" y="1699"/>
                  </a:lnTo>
                  <a:lnTo>
                    <a:pt x="3760" y="1727"/>
                  </a:lnTo>
                  <a:close/>
                  <a:moveTo>
                    <a:pt x="4271" y="2459"/>
                  </a:moveTo>
                  <a:lnTo>
                    <a:pt x="4271" y="2459"/>
                  </a:lnTo>
                  <a:lnTo>
                    <a:pt x="4271" y="3066"/>
                  </a:lnTo>
                  <a:lnTo>
                    <a:pt x="4444" y="3055"/>
                  </a:lnTo>
                  <a:lnTo>
                    <a:pt x="4622" y="3044"/>
                  </a:lnTo>
                  <a:lnTo>
                    <a:pt x="4622" y="2421"/>
                  </a:lnTo>
                  <a:lnTo>
                    <a:pt x="4444" y="2440"/>
                  </a:lnTo>
                  <a:lnTo>
                    <a:pt x="4271" y="2459"/>
                  </a:lnTo>
                  <a:close/>
                  <a:moveTo>
                    <a:pt x="3760" y="2515"/>
                  </a:moveTo>
                  <a:lnTo>
                    <a:pt x="3760" y="2515"/>
                  </a:lnTo>
                  <a:lnTo>
                    <a:pt x="3760" y="3098"/>
                  </a:lnTo>
                  <a:lnTo>
                    <a:pt x="3920" y="3087"/>
                  </a:lnTo>
                  <a:lnTo>
                    <a:pt x="4084" y="3078"/>
                  </a:lnTo>
                  <a:lnTo>
                    <a:pt x="4084" y="2479"/>
                  </a:lnTo>
                  <a:lnTo>
                    <a:pt x="3920" y="2497"/>
                  </a:lnTo>
                  <a:lnTo>
                    <a:pt x="3760" y="2515"/>
                  </a:lnTo>
                  <a:close/>
                  <a:moveTo>
                    <a:pt x="4271" y="3279"/>
                  </a:moveTo>
                  <a:lnTo>
                    <a:pt x="4271" y="3279"/>
                  </a:lnTo>
                  <a:lnTo>
                    <a:pt x="4271" y="3886"/>
                  </a:lnTo>
                  <a:lnTo>
                    <a:pt x="4444" y="3886"/>
                  </a:lnTo>
                  <a:lnTo>
                    <a:pt x="4622" y="3886"/>
                  </a:lnTo>
                  <a:lnTo>
                    <a:pt x="4622" y="3262"/>
                  </a:lnTo>
                  <a:lnTo>
                    <a:pt x="4444" y="3270"/>
                  </a:lnTo>
                  <a:lnTo>
                    <a:pt x="4271" y="3279"/>
                  </a:lnTo>
                  <a:close/>
                  <a:moveTo>
                    <a:pt x="918" y="4350"/>
                  </a:moveTo>
                  <a:lnTo>
                    <a:pt x="918" y="4350"/>
                  </a:lnTo>
                  <a:lnTo>
                    <a:pt x="918" y="4933"/>
                  </a:lnTo>
                  <a:lnTo>
                    <a:pt x="1077" y="4933"/>
                  </a:lnTo>
                  <a:lnTo>
                    <a:pt x="1241" y="4933"/>
                  </a:lnTo>
                  <a:lnTo>
                    <a:pt x="1241" y="4334"/>
                  </a:lnTo>
                  <a:lnTo>
                    <a:pt x="1077" y="4343"/>
                  </a:lnTo>
                  <a:lnTo>
                    <a:pt x="918" y="4350"/>
                  </a:lnTo>
                  <a:close/>
                  <a:moveTo>
                    <a:pt x="1429" y="1866"/>
                  </a:moveTo>
                  <a:lnTo>
                    <a:pt x="1429" y="1866"/>
                  </a:lnTo>
                  <a:lnTo>
                    <a:pt x="1429" y="2473"/>
                  </a:lnTo>
                  <a:lnTo>
                    <a:pt x="1601" y="2441"/>
                  </a:lnTo>
                  <a:lnTo>
                    <a:pt x="1780" y="2407"/>
                  </a:lnTo>
                  <a:lnTo>
                    <a:pt x="1780" y="1784"/>
                  </a:lnTo>
                  <a:lnTo>
                    <a:pt x="1601" y="1825"/>
                  </a:lnTo>
                  <a:lnTo>
                    <a:pt x="1429" y="1866"/>
                  </a:lnTo>
                  <a:close/>
                  <a:moveTo>
                    <a:pt x="918" y="1986"/>
                  </a:moveTo>
                  <a:lnTo>
                    <a:pt x="918" y="1986"/>
                  </a:lnTo>
                  <a:lnTo>
                    <a:pt x="918" y="2569"/>
                  </a:lnTo>
                  <a:lnTo>
                    <a:pt x="1077" y="2539"/>
                  </a:lnTo>
                  <a:lnTo>
                    <a:pt x="1241" y="2509"/>
                  </a:lnTo>
                  <a:lnTo>
                    <a:pt x="1241" y="1909"/>
                  </a:lnTo>
                  <a:lnTo>
                    <a:pt x="1077" y="1948"/>
                  </a:lnTo>
                  <a:lnTo>
                    <a:pt x="918" y="1986"/>
                  </a:lnTo>
                  <a:close/>
                  <a:moveTo>
                    <a:pt x="1429" y="2686"/>
                  </a:moveTo>
                  <a:lnTo>
                    <a:pt x="1429" y="2686"/>
                  </a:lnTo>
                  <a:lnTo>
                    <a:pt x="1429" y="3293"/>
                  </a:lnTo>
                  <a:lnTo>
                    <a:pt x="1601" y="3272"/>
                  </a:lnTo>
                  <a:lnTo>
                    <a:pt x="1780" y="3249"/>
                  </a:lnTo>
                  <a:lnTo>
                    <a:pt x="1780" y="2626"/>
                  </a:lnTo>
                  <a:lnTo>
                    <a:pt x="1601" y="2656"/>
                  </a:lnTo>
                  <a:lnTo>
                    <a:pt x="1429" y="2686"/>
                  </a:lnTo>
                  <a:close/>
                  <a:moveTo>
                    <a:pt x="918" y="2773"/>
                  </a:moveTo>
                  <a:lnTo>
                    <a:pt x="918" y="2773"/>
                  </a:lnTo>
                  <a:lnTo>
                    <a:pt x="918" y="3357"/>
                  </a:lnTo>
                  <a:lnTo>
                    <a:pt x="1077" y="3337"/>
                  </a:lnTo>
                  <a:lnTo>
                    <a:pt x="1241" y="3316"/>
                  </a:lnTo>
                  <a:lnTo>
                    <a:pt x="1241" y="2718"/>
                  </a:lnTo>
                  <a:lnTo>
                    <a:pt x="1077" y="2746"/>
                  </a:lnTo>
                  <a:lnTo>
                    <a:pt x="918" y="2773"/>
                  </a:lnTo>
                  <a:close/>
                  <a:moveTo>
                    <a:pt x="1429" y="3507"/>
                  </a:moveTo>
                  <a:lnTo>
                    <a:pt x="1429" y="3507"/>
                  </a:lnTo>
                  <a:lnTo>
                    <a:pt x="1429" y="4113"/>
                  </a:lnTo>
                  <a:lnTo>
                    <a:pt x="1601" y="4103"/>
                  </a:lnTo>
                  <a:lnTo>
                    <a:pt x="1780" y="4091"/>
                  </a:lnTo>
                  <a:lnTo>
                    <a:pt x="1780" y="3468"/>
                  </a:lnTo>
                  <a:lnTo>
                    <a:pt x="1601" y="3488"/>
                  </a:lnTo>
                  <a:lnTo>
                    <a:pt x="1429" y="3507"/>
                  </a:lnTo>
                  <a:close/>
                  <a:moveTo>
                    <a:pt x="918" y="3562"/>
                  </a:moveTo>
                  <a:lnTo>
                    <a:pt x="918" y="3562"/>
                  </a:lnTo>
                  <a:lnTo>
                    <a:pt x="918" y="4145"/>
                  </a:lnTo>
                  <a:lnTo>
                    <a:pt x="1077" y="4135"/>
                  </a:lnTo>
                  <a:lnTo>
                    <a:pt x="1241" y="4125"/>
                  </a:lnTo>
                  <a:lnTo>
                    <a:pt x="1241" y="3527"/>
                  </a:lnTo>
                  <a:lnTo>
                    <a:pt x="1077" y="3544"/>
                  </a:lnTo>
                  <a:lnTo>
                    <a:pt x="918" y="3562"/>
                  </a:lnTo>
                  <a:close/>
                  <a:moveTo>
                    <a:pt x="1429" y="4326"/>
                  </a:moveTo>
                  <a:lnTo>
                    <a:pt x="1429" y="4326"/>
                  </a:lnTo>
                  <a:lnTo>
                    <a:pt x="1429" y="4933"/>
                  </a:lnTo>
                  <a:lnTo>
                    <a:pt x="1601" y="4933"/>
                  </a:lnTo>
                  <a:lnTo>
                    <a:pt x="1780" y="4933"/>
                  </a:lnTo>
                  <a:lnTo>
                    <a:pt x="1780" y="4309"/>
                  </a:lnTo>
                  <a:lnTo>
                    <a:pt x="1601" y="4318"/>
                  </a:lnTo>
                  <a:lnTo>
                    <a:pt x="1429" y="4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60784" y="2797221"/>
            <a:ext cx="899058" cy="897384"/>
            <a:chOff x="5478334" y="2797221"/>
            <a:chExt cx="899058" cy="897384"/>
          </a:xfrm>
        </p:grpSpPr>
        <p:sp>
          <p:nvSpPr>
            <p:cNvPr id="8" name="MH_Other_3"/>
            <p:cNvSpPr/>
            <p:nvPr>
              <p:custDataLst>
                <p:tags r:id="rId15"/>
              </p:custDataLst>
            </p:nvPr>
          </p:nvSpPr>
          <p:spPr bwMode="auto">
            <a:xfrm>
              <a:off x="5478334" y="2797221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6" name="MH_Other_8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>
              <a:off x="5691798" y="3078491"/>
              <a:ext cx="472131" cy="334845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0" name="MH_Others_1"/>
          <p:cNvSpPr txBox="1"/>
          <p:nvPr>
            <p:custDataLst>
              <p:tags r:id="rId17"/>
            </p:custDataLst>
          </p:nvPr>
        </p:nvSpPr>
        <p:spPr>
          <a:xfrm>
            <a:off x="2209787" y="1881487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  <a:endParaRPr lang="zh-CN" altLang="en-US" sz="115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1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362005" y="3440229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8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3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8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3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8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3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8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3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8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63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68" presetID="2" presetClass="entr" presetSubtype="8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73" presetID="2" presetClass="entr" presetSubtype="8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6" grpId="0"/>
          <p:bldP spid="7" grpId="0" bldLvl="0" animBg="1"/>
          <p:bldP spid="11" grpId="0"/>
          <p:bldP spid="12" grpId="0" bldLvl="0" animBg="1"/>
          <p:bldP spid="16" grpId="0"/>
          <p:bldP spid="17" grpId="0" bldLvl="0" animBg="1"/>
          <p:bldP spid="19" grpId="0"/>
          <p:bldP spid="20" grpId="0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3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4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8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3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8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3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8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3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8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350"/>
                                </p:stCondLst>
                                <p:childTnLst>
                                  <p:par>
                                    <p:cTn id="53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850"/>
                                </p:stCondLst>
                                <p:childTnLst>
                                  <p:par>
                                    <p:cTn id="58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63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850"/>
                                </p:stCondLst>
                                <p:childTnLst>
                                  <p:par>
                                    <p:cTn id="68" presetID="2" presetClass="entr" presetSubtype="8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350"/>
                                </p:stCondLst>
                                <p:childTnLst>
                                  <p:par>
                                    <p:cTn id="73" presetID="2" presetClass="entr" presetSubtype="8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6" grpId="0"/>
          <p:bldP spid="7" grpId="0" bldLvl="0" animBg="1"/>
          <p:bldP spid="11" grpId="0"/>
          <p:bldP spid="12" grpId="0" bldLvl="0" animBg="1"/>
          <p:bldP spid="16" grpId="0"/>
          <p:bldP spid="17" grpId="0" bldLvl="0" animBg="1"/>
          <p:bldP spid="19" grpId="0"/>
          <p:bldP spid="20" grpId="0"/>
          <p:bldP spid="2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3273" y="4927190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23273" y="182820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3273" y="2861201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273" y="3894196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840865" y="2110740"/>
            <a:ext cx="224218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是一种卷积神经网络模型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40865" y="3134360"/>
            <a:ext cx="357759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加深网络结构：3*3 卷积核、2*2 池化核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0865" y="4157980"/>
            <a:ext cx="346519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eaLnBrk="1" latinLnBrk="0" hangingPunct="1">
              <a:lnSpc>
                <a:spcPct val="100000"/>
              </a:lnSpc>
            </a:pP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控制了参数量：参数量集中在全连接层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40865" y="5181600"/>
            <a:ext cx="3815715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使用预训练：在训练级别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的简单网络后，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以此为基础化初始化其他复杂模型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神经网络简介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ownloads/浏览器下载/45c4e118ca043fbae2afb2147e3999b1.gif45c4e118ca043fbae2afb2147e3999b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70065" y="1926590"/>
            <a:ext cx="5633720" cy="338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95070" y="2110740"/>
            <a:ext cx="285369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首先经过一系列卷积操作层处理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070" y="3134360"/>
            <a:ext cx="195453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池化层为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maxpooling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070" y="4157980"/>
            <a:ext cx="468820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模型更宽更深：层数更深、池化层更宽、通道数更大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95070" y="5181600"/>
            <a:ext cx="346519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全连接转为卷积：突破了输入的宽和高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 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介绍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ownloads/浏览器下载/VGG.pngVG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09715" y="1857375"/>
            <a:ext cx="6171565" cy="3515995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428495" y="218311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3142254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4124746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8495" y="5064661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984375" y="2326005"/>
            <a:ext cx="61150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卷积层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4375" y="3349625"/>
            <a:ext cx="61150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池化层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4375" y="4373245"/>
            <a:ext cx="8153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全连接层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 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网络结构和介绍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ownloads/浏览器下载/VGG网络结构.pngVGG网络结构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26405" y="743585"/>
            <a:ext cx="7049770" cy="6355080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1217800" y="239838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17800" y="335751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1217800" y="434001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617347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 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特点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5" name="图片 4" descr="/Users/authorcai/Downloads/浏览器下载/VGG.pngVG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02275" y="1246505"/>
            <a:ext cx="7123430" cy="4058920"/>
          </a:xfrm>
          <a:prstGeom prst="rect">
            <a:avLst/>
          </a:prstGeom>
        </p:spPr>
      </p:pic>
      <p:sp>
        <p:nvSpPr>
          <p:cNvPr id="6" name="TextBox 16"/>
          <p:cNvSpPr txBox="1"/>
          <p:nvPr/>
        </p:nvSpPr>
        <p:spPr>
          <a:xfrm>
            <a:off x="1178560" y="1751965"/>
            <a:ext cx="2495550" cy="1107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 eaLnBrk="1" latinLnBrk="0" hangingPunct="1">
              <a:lnSpc>
                <a:spcPct val="150000"/>
              </a:lnSpc>
            </a:pPr>
            <a:r>
              <a:rPr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</a:t>
            </a: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3*3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的卷积核：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、参数量更小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2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、更多线性变换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1178560" y="2919095"/>
            <a:ext cx="278892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 eaLnBrk="1" latinLnBrk="0" hangingPunct="1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2*2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的池化核：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、池化一次变为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1/2 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TextBox 22"/>
          <p:cNvSpPr txBox="1"/>
          <p:nvPr/>
        </p:nvSpPr>
        <p:spPr>
          <a:xfrm>
            <a:off x="1178560" y="5234305"/>
            <a:ext cx="3251200" cy="1477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 eaLnBrk="1" latinLnBrk="0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使用小卷积核的叠加表示大卷积核，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、更少的参数数量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2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、更多的非线性变换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3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、更好地学习空间特征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411985" y="1824342"/>
            <a:ext cx="419805" cy="315056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411985" y="2926989"/>
            <a:ext cx="419805" cy="315056"/>
            <a:chOff x="789999" y="2242985"/>
            <a:chExt cx="504229" cy="378415"/>
          </a:xfrm>
        </p:grpSpPr>
        <p:sp>
          <p:nvSpPr>
            <p:cNvPr id="13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411985" y="5416336"/>
            <a:ext cx="419805" cy="315056"/>
            <a:chOff x="789999" y="2242985"/>
            <a:chExt cx="504229" cy="378415"/>
          </a:xfrm>
        </p:grpSpPr>
        <p:sp>
          <p:nvSpPr>
            <p:cNvPr id="27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8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642735" y="1522730"/>
            <a:ext cx="14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1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34225" y="1983105"/>
            <a:ext cx="14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57465" y="2399030"/>
            <a:ext cx="14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3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76590" y="2443480"/>
            <a:ext cx="14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4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116060" y="2443480"/>
            <a:ext cx="14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5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46665" y="2443480"/>
            <a:ext cx="14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6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1178560" y="4050665"/>
            <a:ext cx="361251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 eaLnBrk="1" latinLnBrk="0" hangingPunct="1"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的卷积层：参数少，计算量大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 eaLnBrk="1" latinLnBrk="0" hangingPunct="1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VGGNet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的全连接层：参数多，计算量小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45" name="Group 23"/>
          <p:cNvGrpSpPr/>
          <p:nvPr/>
        </p:nvGrpSpPr>
        <p:grpSpPr>
          <a:xfrm>
            <a:off x="411985" y="4058559"/>
            <a:ext cx="419805" cy="315056"/>
            <a:chOff x="789999" y="2242985"/>
            <a:chExt cx="504229" cy="378415"/>
          </a:xfrm>
        </p:grpSpPr>
        <p:sp>
          <p:nvSpPr>
            <p:cNvPr id="46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7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1" grpId="0"/>
      <p:bldP spid="35" grpId="0"/>
      <p:bldP spid="36" grpId="0"/>
      <p:bldP spid="37" grpId="0"/>
      <p:bldP spid="38" grpId="0"/>
      <p:bldP spid="39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420" y="3687445"/>
            <a:ext cx="4885055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神经风格迁移实战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  <a:p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（详见</a:t>
            </a:r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ipynb</a:t>
            </a:r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文件）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04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使用的</a:t>
              </a: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content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和</a:t>
              </a: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style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图片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使用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VGG19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网络的中间层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建立训练模型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训练并生成结果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9608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机器学习下的深度学习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61690"/>
            <a:ext cx="14274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深度学习的实质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17830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不同的神经网络结构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12496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三大应用领域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神经风格迁移实战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ownloads/浏览器下载/34487f0bbddf5cd8ce9038f80c6f78df.jpg34487f0bbddf5cd8ce9038f80c6f78d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44955" y="2666365"/>
            <a:ext cx="386080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8" grpId="0" bldLvl="0" animBg="1"/>
      <p:bldP spid="13" grpId="0"/>
      <p:bldP spid="17" grpId="0"/>
      <p:bldP spid="20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最终结果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 descr="tig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075" y="1906270"/>
            <a:ext cx="3038475" cy="2026285"/>
          </a:xfrm>
          <a:prstGeom prst="rect">
            <a:avLst/>
          </a:prstGeom>
        </p:spPr>
      </p:pic>
      <p:pic>
        <p:nvPicPr>
          <p:cNvPr id="3" name="图片 2" descr="sty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570" y="1906270"/>
            <a:ext cx="3186430" cy="2094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80" y="4608830"/>
            <a:ext cx="3220720" cy="2129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075" y="1906270"/>
            <a:ext cx="3158490" cy="2105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42690" y="2839720"/>
            <a:ext cx="690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>
                <a:latin typeface="宋体" charset="0"/>
                <a:ea typeface="宋体" charset="0"/>
              </a:rPr>
              <a:t>＋</a:t>
            </a:r>
            <a:endParaRPr lang="zh-CN" altLang="en-US" sz="4000">
              <a:latin typeface="宋体" charset="0"/>
              <a:ea typeface="宋体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83550" y="2839720"/>
            <a:ext cx="7689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latin typeface="Arial" panose="020B0604020202090204" pitchFamily="34" charset="0"/>
              </a:rPr>
              <a:t>→</a:t>
            </a:r>
            <a:endParaRPr lang="zh-CN" altLang="en-US" sz="4000"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1343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539117"/>
            <a:ext cx="52315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THANK YOU</a:t>
            </a:r>
            <a:endParaRPr lang="en-US" altLang="zh-CN" sz="66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3719158"/>
            <a:ext cx="43860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cs typeface="Arial" panose="020B0604020202090204" pitchFamily="34" charset="0"/>
              </a:rPr>
              <a:t>感谢聆听，批评指导</a:t>
            </a:r>
            <a:endParaRPr lang="zh-CN" altLang="en-US" dirty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3" grpId="0"/>
      <p:bldP spid="13" grpId="1"/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708" y="3687370"/>
            <a:ext cx="43204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神经风格迁移</a:t>
            </a:r>
            <a:endParaRPr lang="zh-CN" altLang="en-US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01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  <p:bldP spid="11" grpId="0"/>
      <p:bldP spid="11" grpId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神经风格迁移的概念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神经风格迁移的处理过程</a:t>
              </a:r>
              <a:endParaRPr lang="zh-CN" alt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神经风格迁移的损失函数</a:t>
              </a:r>
              <a:endParaRPr lang="zh-CN" alt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神经风格迁移的操作过程</a:t>
              </a:r>
              <a:endParaRPr lang="zh-CN" alt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237045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content + style = generative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61690"/>
            <a:ext cx="12496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对图片的训练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14274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需要操作的步骤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33832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使生成图片内容和风格与原图片保持一致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660" y="2715260"/>
            <a:ext cx="3811270" cy="2546350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3" grpId="0"/>
      <p:bldP spid="20" grpId="0"/>
      <p:bldP spid="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神经风格迁移的概念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1071880"/>
            <a:ext cx="11353165" cy="37585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16660" y="5008245"/>
            <a:ext cx="104749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神经风格迁移是一项比较有趣的深度学习技术，如上图所示，其可以将两张图片进行融合：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第一张图片是罗浮宫博物馆，称之为content 图像（用C表示）；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第二张是莫奈的风景画，称之为style图像（用S表示）；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二者融合后的图像具有莫奈画作的风格，称之为generated图像（用G表示）。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神经风格迁移的处理过程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" y="1253490"/>
            <a:ext cx="8646795" cy="4726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4690" y="6104255"/>
            <a:ext cx="2439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神经风格迁移学习过程图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36710" y="2024380"/>
            <a:ext cx="3385185" cy="3507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内容损失函数：控制内容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742950" lvl="1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用于判定输出图片和内容图片的相似度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风格损失函数：控制图片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742950" lvl="1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用于判定输出图片和风格图片的相似度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优化器：控制训练方法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742950" lvl="1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使用梯度下降法更新生成图片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生成图片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742950" lvl="1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不断更新，直至满足学习结果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57120" y="149350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神经风格迁移的损失函数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11325" y="1490345"/>
            <a:ext cx="3848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构建内容损失函数J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content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(C,G) 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8025" y="1251585"/>
            <a:ext cx="6324600" cy="876300"/>
          </a:xfrm>
          <a:prstGeom prst="rect">
            <a:avLst/>
          </a:prstGeom>
        </p:spPr>
      </p:pic>
      <p:pic>
        <p:nvPicPr>
          <p:cNvPr id="15" name="图片 14" descr="内容损失函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85" y="2127885"/>
            <a:ext cx="10391775" cy="483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神经风格迁移的损失函数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49" name="Group 19"/>
          <p:cNvGrpSpPr/>
          <p:nvPr/>
        </p:nvGrpSpPr>
        <p:grpSpPr>
          <a:xfrm>
            <a:off x="857120" y="1698708"/>
            <a:ext cx="419805" cy="314960"/>
            <a:chOff x="789999" y="2242985"/>
            <a:chExt cx="504229" cy="378415"/>
          </a:xfrm>
        </p:grpSpPr>
        <p:sp>
          <p:nvSpPr>
            <p:cNvPr id="5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7" name="Group 19"/>
          <p:cNvGrpSpPr/>
          <p:nvPr/>
        </p:nvGrpSpPr>
        <p:grpSpPr>
          <a:xfrm>
            <a:off x="857120" y="1724108"/>
            <a:ext cx="419805" cy="314960"/>
            <a:chOff x="789999" y="2242985"/>
            <a:chExt cx="504229" cy="378415"/>
          </a:xfrm>
        </p:grpSpPr>
        <p:sp>
          <p:nvSpPr>
            <p:cNvPr id="8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11325" y="1698625"/>
            <a:ext cx="50215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构建风格损失函数J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style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(S,G)：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Gram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矩阵表示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计算损失函数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5695" y="2038985"/>
            <a:ext cx="3733800" cy="55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3251835"/>
            <a:ext cx="11387455" cy="3736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20" y="2362835"/>
            <a:ext cx="5702300" cy="88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神经风格迁移的损失函数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078100" y="2719788"/>
            <a:ext cx="419805" cy="31496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932305" y="2573020"/>
            <a:ext cx="47390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合并损失函数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J(G)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= α*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Jcontent(C,G)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+ β*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Jstyle(S,G)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61022192605"/>
  <p:tag name="MH_LIBRARY" val="GRAPHIC"/>
  <p:tag name="MH_TYPE" val="Text"/>
  <p:tag name="MH_ORDER" val="4"/>
</p:tagLst>
</file>

<file path=ppt/tags/tag11.xml><?xml version="1.0" encoding="utf-8"?>
<p:tagLst xmlns:p="http://schemas.openxmlformats.org/presentationml/2006/main">
  <p:tag name="MH" val="20161022192605"/>
  <p:tag name="MH_LIBRARY" val="GRAPHIC"/>
  <p:tag name="MH_TYPE" val="Other"/>
  <p:tag name="MH_ORDER" val="5"/>
</p:tagLst>
</file>

<file path=ppt/tags/tag12.xml><?xml version="1.0" encoding="utf-8"?>
<p:tagLst xmlns:p="http://schemas.openxmlformats.org/presentationml/2006/main">
  <p:tag name="MH" val="2016102219260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022192605"/>
  <p:tag name="MH_LIBRARY" val="GRAPHIC"/>
  <p:tag name="MH_TYPE" val="Other"/>
  <p:tag name="MH_ORDER" val="4"/>
</p:tagLst>
</file>

<file path=ppt/tags/tag14.xml><?xml version="1.0" encoding="utf-8"?>
<p:tagLst xmlns:p="http://schemas.openxmlformats.org/presentationml/2006/main">
  <p:tag name="MH" val="20161022192605"/>
  <p:tag name="MH_LIBRARY" val="GRAPHIC"/>
  <p:tag name="MH_TYPE" val="Other"/>
  <p:tag name="MH_ORDER" val="7"/>
</p:tagLst>
</file>

<file path=ppt/tags/tag15.xml><?xml version="1.0" encoding="utf-8"?>
<p:tagLst xmlns:p="http://schemas.openxmlformats.org/presentationml/2006/main">
  <p:tag name="MH" val="20161022192605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1022192605"/>
  <p:tag name="MH_LIBRARY" val="GRAPHIC"/>
  <p:tag name="MH_TYPE" val="Other"/>
  <p:tag name="MH_ORDER" val="8"/>
</p:tagLst>
</file>

<file path=ppt/tags/tag1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61022192605"/>
  <p:tag name="MH_LIBRARY" val="GRAPHIC"/>
</p:tagLst>
</file>

<file path=ppt/tags/tag2.xml><?xml version="1.0" encoding="utf-8"?>
<p:tagLst xmlns:p="http://schemas.openxmlformats.org/presentationml/2006/main">
  <p:tag name="MH" val="20161022192605"/>
  <p:tag name="MH_LIBRARY" val="GRAPHIC"/>
  <p:tag name="MH_TYPE" val="Other"/>
  <p:tag name="MH_ORDER" val="1"/>
</p:tagLst>
</file>

<file path=ppt/tags/tag3.xml><?xml version="1.0" encoding="utf-8"?>
<p:tagLst xmlns:p="http://schemas.openxmlformats.org/presentationml/2006/main">
  <p:tag name="MH" val="20161022192605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61022192605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61022192605"/>
  <p:tag name="MH_LIBRARY" val="GRAPHIC"/>
  <p:tag name="MH_TYPE" val="Text"/>
  <p:tag name="MH_ORDER" val="2"/>
</p:tagLst>
</file>

<file path=ppt/tags/tag7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3"/>
</p:tagLst>
</file>

<file path=ppt/tags/tag8.xml><?xml version="1.0" encoding="utf-8"?>
<p:tagLst xmlns:p="http://schemas.openxmlformats.org/presentationml/2006/main">
  <p:tag name="MH" val="20161022192605"/>
  <p:tag name="MH_LIBRARY" val="GRAPHIC"/>
  <p:tag name="MH_TYPE" val="Text"/>
  <p:tag name="MH_ORDER" val="3"/>
</p:tagLst>
</file>

<file path=ppt/tags/tag9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6CA3"/>
      </a:accent1>
      <a:accent2>
        <a:srgbClr val="46B9D0"/>
      </a:accent2>
      <a:accent3>
        <a:srgbClr val="166CA3"/>
      </a:accent3>
      <a:accent4>
        <a:srgbClr val="46B9D0"/>
      </a:accent4>
      <a:accent5>
        <a:srgbClr val="166CA3"/>
      </a:accent5>
      <a:accent6>
        <a:srgbClr val="46B9D0"/>
      </a:accent6>
      <a:hlink>
        <a:srgbClr val="166CA3"/>
      </a:hlink>
      <a:folHlink>
        <a:srgbClr val="46B9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</Words>
  <Application>WPS 文字</Application>
  <PresentationFormat>自定义</PresentationFormat>
  <Paragraphs>336</Paragraphs>
  <Slides>27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方正书宋_GBK</vt:lpstr>
      <vt:lpstr>Wingdings</vt:lpstr>
      <vt:lpstr>Calibri</vt:lpstr>
      <vt:lpstr>宋体</vt:lpstr>
      <vt:lpstr>微软雅黑</vt:lpstr>
      <vt:lpstr>Impact</vt:lpstr>
      <vt:lpstr>Segoe UI</vt:lpstr>
      <vt:lpstr>Source Sans Pro Light</vt:lpstr>
      <vt:lpstr>Wingdings</vt:lpstr>
      <vt:lpstr>宋体</vt:lpstr>
      <vt:lpstr>Helvetica Neue</vt:lpstr>
      <vt:lpstr>汉仪旗黑KW</vt:lpstr>
      <vt:lpstr>Arial Unicode MS</vt:lpstr>
      <vt:lpstr>汉仪书宋二KW</vt:lpstr>
      <vt:lpstr>Calibri Light</vt:lpstr>
      <vt:lpstr>苹方-简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bt185</dc:title>
  <dc:creator/>
  <cp:lastModifiedBy>authorcai</cp:lastModifiedBy>
  <cp:revision>25</cp:revision>
  <dcterms:created xsi:type="dcterms:W3CDTF">2019-12-26T11:36:56Z</dcterms:created>
  <dcterms:modified xsi:type="dcterms:W3CDTF">2019-12-26T11:36:56Z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